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40"/>
  </p:notesMasterIdLst>
  <p:sldIdLst>
    <p:sldId id="256" r:id="rId3"/>
    <p:sldId id="257" r:id="rId4"/>
    <p:sldId id="258" r:id="rId5"/>
    <p:sldId id="259" r:id="rId6"/>
    <p:sldId id="260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90" r:id="rId26"/>
    <p:sldId id="281" r:id="rId27"/>
    <p:sldId id="282" r:id="rId28"/>
    <p:sldId id="291" r:id="rId29"/>
    <p:sldId id="283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300" r:id="rId38"/>
    <p:sldId id="289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tamaran" panose="020B0604020202020204" charset="0"/>
      <p:regular r:id="rId45"/>
      <p:bold r:id="rId46"/>
    </p:embeddedFont>
    <p:embeddedFont>
      <p:font typeface="Exo 2" panose="020B0604020202020204" charset="0"/>
      <p:regular r:id="rId47"/>
      <p:bold r:id="rId48"/>
      <p:italic r:id="rId49"/>
      <p:boldItalic r:id="rId50"/>
    </p:embeddedFont>
    <p:embeddedFont>
      <p:font typeface="Fira Sans Extra Condensed Medium" panose="020B0604020202020204" charset="0"/>
      <p:regular r:id="rId51"/>
      <p:bold r:id="rId52"/>
      <p:italic r:id="rId53"/>
      <p:boldItalic r:id="rId54"/>
    </p:embeddedFont>
    <p:embeddedFont>
      <p:font typeface="Roboto Condensed" panose="02000000000000000000" pitchFamily="2" charset="0"/>
      <p:regular r:id="rId55"/>
      <p:bold r:id="rId56"/>
      <p:italic r:id="rId57"/>
      <p:boldItalic r:id="rId58"/>
    </p:embeddedFont>
    <p:embeddedFont>
      <p:font typeface="Roboto Condensed Light" panose="02000000000000000000" pitchFamily="2" charset="0"/>
      <p:regular r:id="rId59"/>
      <p:bold r:id="rId60"/>
      <p:italic r:id="rId61"/>
      <p:boldItalic r:id="rId62"/>
    </p:embeddedFont>
    <p:embeddedFont>
      <p:font typeface="Squada One" panose="020B0604020202020204" charset="0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font" Target="fonts/font2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2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cf32f6b6a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cf32f6b6a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cf32f6b6a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fcf32f6b6a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cf32f6b6a_1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fcf32f6b6a_1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cf4b7acf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cf4b7acf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cf4b7acf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cf4b7acf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cf4b7acf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cf4b7acf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cf4b7acf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cf4b7acf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cf4b7acf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cf4b7acf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cf4b7acf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cf4b7acff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cf4b7acf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fcf4b7acf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cf4b7acff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cf4b7acff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cf32f6b6a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fcf32f6b6a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cf4b7acff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fcf4b7acff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cf4b7acff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cf4b7acff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cf4b7acff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cf4b7acff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7130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cf32f6b6a_1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fcf32f6b6a_1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cf4b7acf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cf4b7acf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cf4b7acf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cf4b7acf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67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cf32f6b6a_1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fcf32f6b6a_1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cf4b7acf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cf4b7acf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59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cf32f6b6a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fcf32f6b6a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34268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157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cf32f6b6a_1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fcf32f6b6a_1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0938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9563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7451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800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cf32f6b6a_1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fcf32f6b6a_1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cf4b7ac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cf4b7ac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cf4b7ac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cf4b7ac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cf4b7acf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cf4b7acf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cf32f6b6a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fcf32f6b6a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cf32f6b6a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fcf32f6b6a_1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cf32f6b6a_1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fcf32f6b6a_1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374848" y="202332"/>
            <a:ext cx="8301608" cy="6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rgbClr val="C7FF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1"/>
          </p:nvPr>
        </p:nvSpPr>
        <p:spPr>
          <a:xfrm>
            <a:off x="374848" y="843558"/>
            <a:ext cx="8280920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D3FFF6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2"/>
          </p:nvPr>
        </p:nvSpPr>
        <p:spPr>
          <a:xfrm>
            <a:off x="374848" y="1167594"/>
            <a:ext cx="8280920" cy="3618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B6FFF0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44" name="Google Shape;144;p30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35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id" sz="9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 i="0" u="none" strike="noStrike" cap="non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7" r:id="rId8"/>
    <p:sldLayoutId id="2147483668" r:id="rId9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>
            <a:spLocks noGrp="1"/>
          </p:cNvSpPr>
          <p:nvPr>
            <p:ph type="ctrTitle" idx="4294967295"/>
          </p:nvPr>
        </p:nvSpPr>
        <p:spPr>
          <a:xfrm>
            <a:off x="385650" y="383825"/>
            <a:ext cx="8372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id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ANALISIS INTERAKSI PENGGUNA TWITTER MENGENAI BISNIS </a:t>
            </a:r>
            <a:r>
              <a:rPr lang="id" sz="1800" b="1" i="1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EDUCATIONAL TECHNOLOGY</a:t>
            </a:r>
            <a:r>
              <a:rPr lang="id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MENGGUNAKAN PENDEKATAN </a:t>
            </a:r>
            <a:r>
              <a:rPr lang="id" sz="1800" b="1" i="1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SOCIAL NETWORK ANALYSIS</a:t>
            </a:r>
            <a:endParaRPr sz="1800" b="1" i="1" u="none" strike="noStrike" cap="none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id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(STUDI KASUS: RUANGGURU DAN ZENIUS)</a:t>
            </a:r>
            <a:endParaRPr sz="1800" b="1" i="0" u="none" strike="noStrike" cap="none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9" name="Google Shape;169;p37"/>
          <p:cNvSpPr txBox="1"/>
          <p:nvPr/>
        </p:nvSpPr>
        <p:spPr>
          <a:xfrm>
            <a:off x="2180850" y="1399625"/>
            <a:ext cx="4782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0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Oleh:</a:t>
            </a:r>
            <a:endParaRPr sz="1800" b="0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Adrian Maulana Muhammad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06111540000099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0" name="Google Shape;170;p37"/>
          <p:cNvSpPr txBox="1"/>
          <p:nvPr/>
        </p:nvSpPr>
        <p:spPr>
          <a:xfrm>
            <a:off x="2837100" y="2486747"/>
            <a:ext cx="3469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0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Dosen Pembimbing:</a:t>
            </a:r>
            <a:endParaRPr sz="1800" b="0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Catamaran"/>
              <a:buAutoNum type="arabicPeriod"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Dr. Imam Mukhlash, S.Si, MT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Catamaran"/>
              <a:buAutoNum type="arabicPeriod"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Dr. Darmaji, S.Si, MT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1" name="Google Shape;171;p37"/>
          <p:cNvSpPr txBox="1"/>
          <p:nvPr/>
        </p:nvSpPr>
        <p:spPr>
          <a:xfrm>
            <a:off x="2180850" y="3573870"/>
            <a:ext cx="47823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Departemen Matematika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Fakultas Sains dan Analitika Data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Institut Teknologi Sepuluh Nopember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Surabaya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202</a:t>
            </a:r>
            <a:r>
              <a:rPr lang="en-US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TINJAUAN PUSTAKA</a:t>
            </a:r>
            <a:endParaRPr/>
          </a:p>
        </p:txBody>
      </p:sp>
      <p:sp>
        <p:nvSpPr>
          <p:cNvPr id="275" name="Google Shape;275;p48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76" name="Google Shape;276;p48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629"/>
              <a:buNone/>
            </a:pPr>
            <a:r>
              <a:rPr lang="id"/>
              <a:t>Penelitian Terdahulu</a:t>
            </a:r>
            <a:endParaRPr/>
          </a:p>
        </p:txBody>
      </p:sp>
      <p:sp>
        <p:nvSpPr>
          <p:cNvPr id="282" name="Google Shape;282;p49"/>
          <p:cNvSpPr/>
          <p:nvPr/>
        </p:nvSpPr>
        <p:spPr>
          <a:xfrm>
            <a:off x="3364230" y="1857375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63500" cap="flat" cmpd="sng">
            <a:solidFill>
              <a:srgbClr val="98C0F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9"/>
          <p:cNvSpPr/>
          <p:nvPr/>
        </p:nvSpPr>
        <p:spPr>
          <a:xfrm>
            <a:off x="650551" y="1857375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63500" cap="flat" cmpd="sng">
            <a:solidFill>
              <a:srgbClr val="98C0F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9"/>
          <p:cNvSpPr/>
          <p:nvPr/>
        </p:nvSpPr>
        <p:spPr>
          <a:xfrm>
            <a:off x="6073140" y="1857375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63500" cap="flat" cmpd="sng">
            <a:solidFill>
              <a:srgbClr val="98C0F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778" y="2218254"/>
            <a:ext cx="2043085" cy="706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0910" y="2302104"/>
            <a:ext cx="2182179" cy="539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08871" y="2218254"/>
            <a:ext cx="2144078" cy="70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 dirty="0">
                <a:latin typeface="Arial"/>
                <a:ea typeface="Arial"/>
                <a:cs typeface="Arial"/>
                <a:sym typeface="Arial"/>
              </a:rPr>
              <a:t>Social Network Analysis</a:t>
            </a:r>
            <a:r>
              <a:rPr lang="id" sz="1800" dirty="0">
                <a:latin typeface="Arial"/>
                <a:ea typeface="Arial"/>
                <a:cs typeface="Arial"/>
                <a:sym typeface="Arial"/>
              </a:rPr>
              <a:t> (SNA)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0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Pendekatan analitis untuk mengidentifikasi struktur jaringan sosial dengan memanfaatkan teori graf.</a:t>
            </a:r>
            <a:endParaRPr sz="1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4003" y="1317810"/>
            <a:ext cx="5742609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Metrik pada SNA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1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4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Network properties </a:t>
            </a:r>
            <a:r>
              <a:rPr lang="id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id" sz="14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centrality.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107D4-9ED1-48DF-C78C-6E8064EB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209" y="1538658"/>
            <a:ext cx="5273582" cy="267545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Order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2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Banyaknya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sisi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&amp;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banyaknya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pada suatu jaringan. </a:t>
            </a:r>
            <a:endParaRPr sz="14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96" y="1615224"/>
            <a:ext cx="5073452" cy="273490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2"/>
          <p:cNvSpPr txBox="1"/>
          <p:nvPr/>
        </p:nvSpPr>
        <p:spPr>
          <a:xfrm>
            <a:off x="5827064" y="2397902"/>
            <a:ext cx="2316600" cy="1169700"/>
          </a:xfrm>
          <a:prstGeom prst="rect">
            <a:avLst/>
          </a:prstGeom>
          <a:solidFill>
            <a:schemeClr val="tx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order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Network graph 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ini adalah sebagai berikut: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= 9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= 6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Density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3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Kerapatan pada jaringan, semakin tinggi nilai 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density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maka menggambarkan bahwa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ada dalam suatu jaringan saling terhubung satu sama lain.</a:t>
            </a:r>
            <a:endParaRPr sz="14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" y="1843590"/>
            <a:ext cx="4648199" cy="230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BFF025-B227-7205-F981-4005EACC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200" y="2447834"/>
            <a:ext cx="3290187" cy="110149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>
            <a:spLocks noGrp="1"/>
          </p:cNvSpPr>
          <p:nvPr>
            <p:ph type="title" idx="4294967295"/>
          </p:nvPr>
        </p:nvSpPr>
        <p:spPr>
          <a:xfrm>
            <a:off x="374848" y="499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Modularity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4"/>
          <p:cNvSpPr txBox="1">
            <a:spLocks noGrp="1"/>
          </p:cNvSpPr>
          <p:nvPr>
            <p:ph type="body" idx="4294967295"/>
          </p:nvPr>
        </p:nvSpPr>
        <p:spPr>
          <a:xfrm>
            <a:off x="374848" y="691158"/>
            <a:ext cx="82809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Kualitas pembagian jaringan ke dalam kelompok/klaster.</a:t>
            </a:r>
            <a:endParaRPr sz="14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391" y="1607355"/>
            <a:ext cx="2511475" cy="10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4"/>
          <p:cNvSpPr txBox="1"/>
          <p:nvPr/>
        </p:nvSpPr>
        <p:spPr>
          <a:xfrm>
            <a:off x="702391" y="2654822"/>
            <a:ext cx="2377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solidFill>
                  <a:srgbClr val="FFFFFF"/>
                </a:solidFill>
              </a:rPr>
              <a:t>M</a:t>
            </a:r>
            <a:r>
              <a:rPr lang="id" sz="10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odularity </a:t>
            </a:r>
            <a:r>
              <a:rPr lang="en-US" sz="1000" dirty="0">
                <a:solidFill>
                  <a:srgbClr val="FFFFFF"/>
                </a:solidFill>
              </a:rPr>
              <a:t>pada </a:t>
            </a:r>
            <a:r>
              <a:rPr lang="en-US" sz="1000" dirty="0" err="1">
                <a:solidFill>
                  <a:srgbClr val="FFFFFF"/>
                </a:solidFill>
              </a:rPr>
              <a:t>Suatu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endParaRPr sz="1000" b="0" i="1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0999" y="1159757"/>
            <a:ext cx="3334288" cy="1752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54"/>
          <p:cNvCxnSpPr/>
          <p:nvPr/>
        </p:nvCxnSpPr>
        <p:spPr>
          <a:xfrm>
            <a:off x="4043560" y="1301081"/>
            <a:ext cx="0" cy="35997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32" name="Google Shape;332;p54"/>
          <p:cNvSpPr txBox="1"/>
          <p:nvPr/>
        </p:nvSpPr>
        <p:spPr>
          <a:xfrm>
            <a:off x="5437243" y="2894990"/>
            <a:ext cx="168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Ilustrasi Algoritma Louvain</a:t>
            </a:r>
            <a:endParaRPr sz="1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C0BA0-4F4C-A444-63A1-D1325D3AF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60" y="3224081"/>
            <a:ext cx="3423335" cy="1459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7B877A-DE9E-E8E3-F4FF-A24B520BA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713" y="3212341"/>
            <a:ext cx="4505827" cy="147152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Diameter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5"/>
          <p:cNvSpPr txBox="1">
            <a:spLocks noGrp="1"/>
          </p:cNvSpPr>
          <p:nvPr>
            <p:ph type="body" idx="4294967295"/>
          </p:nvPr>
        </p:nvSpPr>
        <p:spPr>
          <a:xfrm>
            <a:off x="374848" y="843556"/>
            <a:ext cx="82809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Jarak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hortest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path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terpanjang atau terjauh antara sepasang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 suatu jaringan. Semakin kecil nilai 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diameter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semakin baik, karena proses penyebaran informasi antara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satu dengan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lain, dengan jarak yang terjauh, hanya perlu melewati sedikit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514" y="1954683"/>
            <a:ext cx="3833564" cy="12341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55"/>
          <p:cNvCxnSpPr/>
          <p:nvPr/>
        </p:nvCxnSpPr>
        <p:spPr>
          <a:xfrm>
            <a:off x="4328640" y="1696419"/>
            <a:ext cx="0" cy="3328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343" name="Google Shape;343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440" y="3360821"/>
            <a:ext cx="2851710" cy="148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4A5477-AFBB-F56A-6707-03AB5E5D4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506406"/>
            <a:ext cx="4145964" cy="136482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>
            <a:spLocks noGrp="1"/>
          </p:cNvSpPr>
          <p:nvPr>
            <p:ph type="title" idx="4294967295"/>
          </p:nvPr>
        </p:nvSpPr>
        <p:spPr>
          <a:xfrm>
            <a:off x="421196" y="184326"/>
            <a:ext cx="8301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 dirty="0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 dirty="0">
                <a:latin typeface="Arial"/>
                <a:ea typeface="Arial"/>
                <a:cs typeface="Arial"/>
                <a:sym typeface="Arial"/>
              </a:rPr>
              <a:t>Average Path Length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6"/>
          <p:cNvSpPr txBox="1">
            <a:spLocks noGrp="1"/>
          </p:cNvSpPr>
          <p:nvPr>
            <p:ph type="body" idx="4294967295"/>
          </p:nvPr>
        </p:nvSpPr>
        <p:spPr>
          <a:xfrm>
            <a:off x="374850" y="613175"/>
            <a:ext cx="5231400" cy="1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Rata-rata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jarak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shortest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path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setap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pasang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Semakin kecil nilai 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average path length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semakin baik karena artinya rata-rata jarak yang harus ditempuh untuk melakukan penyebaran informasi lebih pendek.</a:t>
            </a:r>
            <a:endParaRPr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6"/>
          <p:cNvSpPr txBox="1"/>
          <p:nvPr/>
        </p:nvSpPr>
        <p:spPr>
          <a:xfrm>
            <a:off x="421196" y="2692653"/>
            <a:ext cx="8301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Average Degree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352" name="Google Shape;352;p56"/>
          <p:cNvSpPr txBox="1"/>
          <p:nvPr/>
        </p:nvSpPr>
        <p:spPr>
          <a:xfrm>
            <a:off x="374850" y="3164625"/>
            <a:ext cx="51864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</a:pP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Rata-rata d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erajat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id" sz="15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Semakin besar nilai </a:t>
            </a:r>
            <a:r>
              <a:rPr lang="id" sz="15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average degree 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maka semakin baik, karena apabila suatu </a:t>
            </a:r>
            <a:r>
              <a:rPr lang="en-US" sz="1500" dirty="0" err="1">
                <a:solidFill>
                  <a:srgbClr val="FFFFFF"/>
                </a:solidFill>
              </a:rPr>
              <a:t>simpul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dapat menyebarkan informasi ke banyak </a:t>
            </a:r>
            <a:r>
              <a:rPr lang="en-US" sz="1500" dirty="0" err="1">
                <a:solidFill>
                  <a:srgbClr val="FFFFFF"/>
                </a:solidFill>
              </a:rPr>
              <a:t>simpul-simpul</a:t>
            </a:r>
            <a:r>
              <a:rPr lang="en-US" sz="1500" dirty="0">
                <a:solidFill>
                  <a:srgbClr val="FFFFFF"/>
                </a:solidFill>
              </a:rPr>
              <a:t> lain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</a:rPr>
              <a:t>maka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mempercepat penyebaran informasi.</a:t>
            </a: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1FF52-1694-F9C1-8242-4BA9DD99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622" y="655474"/>
            <a:ext cx="3189148" cy="854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9004FB-ABCF-E95B-CE92-286C72215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656" y="3164625"/>
            <a:ext cx="2521080" cy="99700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/>
        </p:nvSpPr>
        <p:spPr>
          <a:xfrm>
            <a:off x="421200" y="263400"/>
            <a:ext cx="8301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Connected Components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62" name="Google Shape;362;p57"/>
          <p:cNvSpPr txBox="1"/>
          <p:nvPr/>
        </p:nvSpPr>
        <p:spPr>
          <a:xfrm>
            <a:off x="421200" y="724248"/>
            <a:ext cx="5514900" cy="125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 sz="1500" dirty="0" err="1">
                <a:solidFill>
                  <a:srgbClr val="FFFFFF"/>
                </a:solidFill>
              </a:rPr>
              <a:t>Banyaknya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bagian-bagian</a:t>
            </a:r>
            <a:r>
              <a:rPr lang="en-US" sz="1500" dirty="0">
                <a:solidFill>
                  <a:srgbClr val="FFFFFF"/>
                </a:solidFill>
              </a:rPr>
              <a:t> yang </a:t>
            </a:r>
            <a:r>
              <a:rPr lang="en-US" sz="1500" dirty="0" err="1">
                <a:solidFill>
                  <a:srgbClr val="FFFFFF"/>
                </a:solidFill>
              </a:rPr>
              <a:t>terpisah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atau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tidak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terkoneksi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dengan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keseluruhan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jaringan</a:t>
            </a:r>
            <a:r>
              <a:rPr lang="en-US" sz="1500" dirty="0">
                <a:solidFill>
                  <a:srgbClr val="FFFFFF"/>
                </a:solidFill>
              </a:rPr>
              <a:t>. </a:t>
            </a:r>
            <a:r>
              <a:rPr lang="en-US" sz="1500" dirty="0" err="1">
                <a:solidFill>
                  <a:srgbClr val="FFFFFF"/>
                </a:solidFill>
              </a:rPr>
              <a:t>Semakin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kecil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nilai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i="1" dirty="0">
                <a:solidFill>
                  <a:srgbClr val="FFFFFF"/>
                </a:solidFill>
              </a:rPr>
              <a:t>connected components </a:t>
            </a:r>
            <a:r>
              <a:rPr lang="en-US" sz="1500" dirty="0" err="1">
                <a:solidFill>
                  <a:srgbClr val="FFFFFF"/>
                </a:solidFill>
              </a:rPr>
              <a:t>semakin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baik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karena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artinya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keseluruhan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simpul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tidak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banyak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terpisah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dalam</a:t>
            </a:r>
            <a:r>
              <a:rPr lang="en-US" sz="1500" dirty="0">
                <a:solidFill>
                  <a:srgbClr val="FFFFFF"/>
                </a:solidFill>
              </a:rPr>
              <a:t>  </a:t>
            </a:r>
            <a:r>
              <a:rPr lang="en-US" sz="1500" dirty="0" err="1">
                <a:solidFill>
                  <a:srgbClr val="FFFFFF"/>
                </a:solidFill>
              </a:rPr>
              <a:t>kelompok-kelompok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kecil</a:t>
            </a:r>
            <a:r>
              <a:rPr lang="en-US" sz="1500" dirty="0">
                <a:solidFill>
                  <a:srgbClr val="FFFFFF"/>
                </a:solidFill>
              </a:rPr>
              <a:t> yang </a:t>
            </a:r>
            <a:r>
              <a:rPr lang="en-US" sz="1500" dirty="0" err="1">
                <a:solidFill>
                  <a:srgbClr val="FFFFFF"/>
                </a:solidFill>
              </a:rPr>
              <a:t>tidak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saling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terkoneksi</a:t>
            </a:r>
            <a:r>
              <a:rPr lang="en-US" sz="1500" dirty="0">
                <a:solidFill>
                  <a:srgbClr val="FFFFFF"/>
                </a:solidFill>
              </a:rPr>
              <a:t>.</a:t>
            </a:r>
            <a:endParaRPr sz="1500" dirty="0">
              <a:solidFill>
                <a:srgbClr val="FFFFFF"/>
              </a:solidFill>
            </a:endParaRPr>
          </a:p>
        </p:txBody>
      </p:sp>
      <p:sp>
        <p:nvSpPr>
          <p:cNvPr id="365" name="Google Shape;365;p57"/>
          <p:cNvSpPr txBox="1"/>
          <p:nvPr/>
        </p:nvSpPr>
        <p:spPr>
          <a:xfrm>
            <a:off x="3347999" y="3712307"/>
            <a:ext cx="2448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Dua</a:t>
            </a:r>
            <a:r>
              <a:rPr lang="id" sz="10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connected components </a:t>
            </a:r>
            <a:r>
              <a:rPr lang="id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pada</a:t>
            </a:r>
            <a:r>
              <a:rPr lang="id" sz="10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graph</a:t>
            </a:r>
            <a:endParaRPr sz="1000" b="0" i="1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4763D-9FDF-23B7-9F8E-1BF8713CA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2321657"/>
            <a:ext cx="3781425" cy="13906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dirty="0">
                <a:solidFill>
                  <a:schemeClr val="dk2"/>
                </a:solidFill>
              </a:rPr>
              <a:t>DAFTAR ISI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77" name="Google Shape;177;p38"/>
          <p:cNvSpPr txBox="1">
            <a:spLocks noGrp="1"/>
          </p:cNvSpPr>
          <p:nvPr>
            <p:ph type="ctrTitle" idx="2"/>
          </p:nvPr>
        </p:nvSpPr>
        <p:spPr>
          <a:xfrm>
            <a:off x="545496" y="5444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2"/>
                </a:solidFill>
              </a:rPr>
              <a:t>Pendahuluan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78" name="Google Shape;178;p38"/>
          <p:cNvSpPr txBox="1">
            <a:spLocks noGrp="1"/>
          </p:cNvSpPr>
          <p:nvPr>
            <p:ph type="ctrTitle" idx="9"/>
          </p:nvPr>
        </p:nvSpPr>
        <p:spPr>
          <a:xfrm>
            <a:off x="82296" y="1608358"/>
            <a:ext cx="2437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 sz="1800" dirty="0"/>
              <a:t>T</a:t>
            </a:r>
            <a:r>
              <a:rPr lang="en-US" sz="1800" dirty="0" err="1"/>
              <a:t>injauan</a:t>
            </a:r>
            <a:r>
              <a:rPr lang="en-US" sz="1800" dirty="0"/>
              <a:t> Pustaka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79" name="Google Shape;179;p38"/>
          <p:cNvSpPr txBox="1">
            <a:spLocks noGrp="1"/>
          </p:cNvSpPr>
          <p:nvPr>
            <p:ph type="title" idx="3"/>
          </p:nvPr>
        </p:nvSpPr>
        <p:spPr>
          <a:xfrm>
            <a:off x="2046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0" name="Google Shape;180;p38"/>
          <p:cNvSpPr txBox="1">
            <a:spLocks noGrp="1"/>
          </p:cNvSpPr>
          <p:nvPr>
            <p:ph type="title" idx="5"/>
          </p:nvPr>
        </p:nvSpPr>
        <p:spPr>
          <a:xfrm>
            <a:off x="5580667" y="3011990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1" name="Google Shape;181;p38"/>
          <p:cNvSpPr txBox="1">
            <a:spLocks noGrp="1"/>
          </p:cNvSpPr>
          <p:nvPr>
            <p:ph type="title" idx="4"/>
          </p:nvPr>
        </p:nvSpPr>
        <p:spPr>
          <a:xfrm>
            <a:off x="2109173" y="1452884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82" name="Google Shape;182;p38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38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38"/>
          <p:cNvSpPr txBox="1">
            <a:spLocks noGrp="1"/>
          </p:cNvSpPr>
          <p:nvPr>
            <p:ph type="title" idx="6"/>
          </p:nvPr>
        </p:nvSpPr>
        <p:spPr>
          <a:xfrm>
            <a:off x="5922008" y="3709200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5" name="Google Shape;185;p38"/>
          <p:cNvSpPr txBox="1">
            <a:spLocks noGrp="1"/>
          </p:cNvSpPr>
          <p:nvPr>
            <p:ph type="ctrTitle" idx="14"/>
          </p:nvPr>
        </p:nvSpPr>
        <p:spPr>
          <a:xfrm>
            <a:off x="6631492" y="3155090"/>
            <a:ext cx="2530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2"/>
                </a:solidFill>
              </a:rPr>
              <a:t>Metode</a:t>
            </a:r>
            <a:r>
              <a:rPr lang="en-US" sz="1800" dirty="0">
                <a:solidFill>
                  <a:schemeClr val="dk2"/>
                </a:solidFill>
              </a:rPr>
              <a:t> </a:t>
            </a:r>
            <a:r>
              <a:rPr lang="en-US" sz="1800" dirty="0" err="1">
                <a:solidFill>
                  <a:schemeClr val="dk2"/>
                </a:solidFill>
              </a:rPr>
              <a:t>Penelitian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86" name="Google Shape;186;p38"/>
          <p:cNvSpPr txBox="1">
            <a:spLocks noGrp="1"/>
          </p:cNvSpPr>
          <p:nvPr>
            <p:ph type="ctrTitle" idx="16"/>
          </p:nvPr>
        </p:nvSpPr>
        <p:spPr>
          <a:xfrm>
            <a:off x="6631492" y="3799282"/>
            <a:ext cx="241665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2"/>
                </a:solidFill>
              </a:rPr>
              <a:t>Hasil &amp; </a:t>
            </a:r>
            <a:r>
              <a:rPr lang="en-US" sz="1800" dirty="0" err="1">
                <a:solidFill>
                  <a:schemeClr val="dk2"/>
                </a:solidFill>
              </a:rPr>
              <a:t>Pembahasan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3" name="Google Shape;184;p38">
            <a:extLst>
              <a:ext uri="{FF2B5EF4-FFF2-40B4-BE49-F238E27FC236}">
                <a16:creationId xmlns:a16="http://schemas.microsoft.com/office/drawing/2014/main" id="{54B8270A-CF4E-56A3-499E-C529FD0DCD05}"/>
              </a:ext>
            </a:extLst>
          </p:cNvPr>
          <p:cNvSpPr txBox="1">
            <a:spLocks/>
          </p:cNvSpPr>
          <p:nvPr/>
        </p:nvSpPr>
        <p:spPr>
          <a:xfrm>
            <a:off x="5922008" y="4406410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id" dirty="0"/>
              <a:t>0</a:t>
            </a:r>
            <a:r>
              <a:rPr lang="en-US" dirty="0"/>
              <a:t>5</a:t>
            </a:r>
            <a:endParaRPr lang="id" dirty="0"/>
          </a:p>
        </p:txBody>
      </p:sp>
      <p:sp>
        <p:nvSpPr>
          <p:cNvPr id="15" name="Google Shape;186;p38">
            <a:extLst>
              <a:ext uri="{FF2B5EF4-FFF2-40B4-BE49-F238E27FC236}">
                <a16:creationId xmlns:a16="http://schemas.microsoft.com/office/drawing/2014/main" id="{38DD8BF7-3100-2CFC-471D-FA37290389B5}"/>
              </a:ext>
            </a:extLst>
          </p:cNvPr>
          <p:cNvSpPr txBox="1">
            <a:spLocks/>
          </p:cNvSpPr>
          <p:nvPr/>
        </p:nvSpPr>
        <p:spPr>
          <a:xfrm>
            <a:off x="6631492" y="4496253"/>
            <a:ext cx="241665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800" dirty="0"/>
              <a:t>Kesimpulan &amp; Saran</a:t>
            </a: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8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Degree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8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Pengukuran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tingkat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j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umlah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derajat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dimiliki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 jaringan. </a:t>
            </a:r>
            <a:endParaRPr sz="15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866" y="1632753"/>
            <a:ext cx="3008020" cy="187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687994-46A4-E024-7DE1-1A2A375DD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09746"/>
            <a:ext cx="3638737" cy="112400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9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Betweenness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9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Pengukuran tingkat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terletak “di antara”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lainnya. </a:t>
            </a:r>
            <a:endParaRPr sz="15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457" y="1632753"/>
            <a:ext cx="3008020" cy="187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33C917-C805-D078-84BB-96B2CA8DD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625" y="2070245"/>
            <a:ext cx="4626123" cy="100300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Closeness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0"/>
          <p:cNvSpPr txBox="1">
            <a:spLocks noGrp="1"/>
          </p:cNvSpPr>
          <p:nvPr>
            <p:ph type="body" idx="4294967295"/>
          </p:nvPr>
        </p:nvSpPr>
        <p:spPr>
          <a:xfrm>
            <a:off x="374848" y="919757"/>
            <a:ext cx="8280900" cy="57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Pengukuran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tingkat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terletak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paling dekat dengan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lainnya. </a:t>
            </a:r>
            <a:endParaRPr sz="15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14" y="1930883"/>
            <a:ext cx="3008020" cy="188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B87C4C-FD4A-8115-D5B9-43F0A87C5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795" y="2412688"/>
            <a:ext cx="3757591" cy="10814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Eigenvector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1"/>
          <p:cNvSpPr txBox="1">
            <a:spLocks noGrp="1"/>
          </p:cNvSpPr>
          <p:nvPr>
            <p:ph type="body" idx="4294967295"/>
          </p:nvPr>
        </p:nvSpPr>
        <p:spPr>
          <a:xfrm>
            <a:off x="374848" y="897432"/>
            <a:ext cx="82809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Ukuran yang memperhitungkan kuantitas dan kualitas koneksi suatu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hal tersebut mempertimbangkan baik derajat dari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tersebut dan juga derajat dari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simpul-simpul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terhubung dengannya.</a:t>
            </a:r>
            <a:endParaRPr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0663" y="2269111"/>
            <a:ext cx="2913490" cy="182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470" y="2069425"/>
            <a:ext cx="2728160" cy="2656523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Deskripsi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Network Properties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Centrality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1FD56-C092-4520-8B15-CE011502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48" y="1571573"/>
            <a:ext cx="4686541" cy="2000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A1AE60-2844-ACCC-7FA4-A90CDCCD2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619" y="1977993"/>
            <a:ext cx="3562533" cy="11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4926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 txBox="1">
            <a:spLocks noGrp="1"/>
          </p:cNvSpPr>
          <p:nvPr>
            <p:ph type="ctrTitle"/>
          </p:nvPr>
        </p:nvSpPr>
        <p:spPr>
          <a:xfrm flipH="1">
            <a:off x="3731818" y="130588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METODE PENELITIAN</a:t>
            </a:r>
            <a:endParaRPr/>
          </a:p>
        </p:txBody>
      </p:sp>
      <p:sp>
        <p:nvSpPr>
          <p:cNvPr id="403" name="Google Shape;403;p62"/>
          <p:cNvSpPr txBox="1">
            <a:spLocks noGrp="1"/>
          </p:cNvSpPr>
          <p:nvPr>
            <p:ph type="title" idx="2"/>
          </p:nvPr>
        </p:nvSpPr>
        <p:spPr>
          <a:xfrm flipH="1">
            <a:off x="5948218" y="99406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04" name="Google Shape;404;p62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3"/>
          <p:cNvSpPr txBox="1">
            <a:spLocks noGrp="1"/>
          </p:cNvSpPr>
          <p:nvPr>
            <p:ph type="title" idx="4294967295"/>
          </p:nvPr>
        </p:nvSpPr>
        <p:spPr>
          <a:xfrm>
            <a:off x="374848" y="114300"/>
            <a:ext cx="2271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Langkah-Langkah Penelitian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FCE1A-84A8-2EB2-D679-C29481698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966" y="218954"/>
            <a:ext cx="3264068" cy="470559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52672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>
            <a:spLocks noGrp="1"/>
          </p:cNvSpPr>
          <p:nvPr>
            <p:ph type="ctrTitle"/>
          </p:nvPr>
        </p:nvSpPr>
        <p:spPr>
          <a:xfrm flipH="1">
            <a:off x="305603" y="13367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HASIL &amp; PEMBAHASAN</a:t>
            </a:r>
            <a:endParaRPr dirty="0"/>
          </a:p>
        </p:txBody>
      </p:sp>
      <p:sp>
        <p:nvSpPr>
          <p:cNvPr id="416" name="Google Shape;416;p64"/>
          <p:cNvSpPr txBox="1">
            <a:spLocks noGrp="1"/>
          </p:cNvSpPr>
          <p:nvPr>
            <p:ph type="title" idx="2"/>
          </p:nvPr>
        </p:nvSpPr>
        <p:spPr>
          <a:xfrm flipH="1">
            <a:off x="305603" y="10249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/>
              <a:t>04</a:t>
            </a:r>
            <a:endParaRPr/>
          </a:p>
        </p:txBody>
      </p:sp>
      <p:cxnSp>
        <p:nvCxnSpPr>
          <p:cNvPr id="417" name="Google Shape;417;p6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3"/>
          <p:cNvSpPr txBox="1">
            <a:spLocks noGrp="1"/>
          </p:cNvSpPr>
          <p:nvPr>
            <p:ph type="title" idx="4294967295"/>
          </p:nvPr>
        </p:nvSpPr>
        <p:spPr>
          <a:xfrm>
            <a:off x="2973244" y="379708"/>
            <a:ext cx="3197511" cy="38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Visualisasi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Model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454E1-4D81-A24C-30C9-5BEFA73D3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65" y="973036"/>
            <a:ext cx="4310200" cy="3399973"/>
          </a:xfrm>
          <a:prstGeom prst="rect">
            <a:avLst/>
          </a:prstGeom>
        </p:spPr>
      </p:pic>
      <p:sp>
        <p:nvSpPr>
          <p:cNvPr id="6" name="Google Shape;365;p57">
            <a:extLst>
              <a:ext uri="{FF2B5EF4-FFF2-40B4-BE49-F238E27FC236}">
                <a16:creationId xmlns:a16="http://schemas.microsoft.com/office/drawing/2014/main" id="{9EF676EC-8335-91A8-185F-FF125AF9C596}"/>
              </a:ext>
            </a:extLst>
          </p:cNvPr>
          <p:cNvSpPr txBox="1"/>
          <p:nvPr/>
        </p:nvSpPr>
        <p:spPr>
          <a:xfrm>
            <a:off x="1055873" y="4380113"/>
            <a:ext cx="2448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</a:rPr>
              <a:t>Visualisasi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Ruangguru</a:t>
            </a:r>
            <a:endParaRPr sz="1000" b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A1751-8A4E-3012-87CE-08DE07E854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7" y="987243"/>
            <a:ext cx="4318300" cy="33857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5;p57">
            <a:extLst>
              <a:ext uri="{FF2B5EF4-FFF2-40B4-BE49-F238E27FC236}">
                <a16:creationId xmlns:a16="http://schemas.microsoft.com/office/drawing/2014/main" id="{0CB46585-9BA4-B38A-1AB6-B02493300CB1}"/>
              </a:ext>
            </a:extLst>
          </p:cNvPr>
          <p:cNvSpPr txBox="1"/>
          <p:nvPr/>
        </p:nvSpPr>
        <p:spPr>
          <a:xfrm>
            <a:off x="5636077" y="4380113"/>
            <a:ext cx="2448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</a:rPr>
              <a:t>Visualisasi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Zenius</a:t>
            </a:r>
            <a:endParaRPr sz="1000" b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407013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PENDAHULUAN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2" name="Google Shape;192;p39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93" name="Google Shape;193;p3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421200" y="318569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Hasil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Network Properties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pada</a:t>
            </a:r>
            <a:br>
              <a:rPr lang="en-US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Ruangguru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Zenius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920B8-636A-8C7B-12EB-1DB72B967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649" y="1533050"/>
            <a:ext cx="4782701" cy="239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2734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421200" y="318569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Seluruh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Hasil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Centrality</a:t>
            </a:r>
            <a:br>
              <a:rPr lang="en-US" sz="1800" i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pada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Ruangguru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Zenius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57EF0-4440-3375-3DA9-CB08CABF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888" y="1154020"/>
            <a:ext cx="4526223" cy="1324317"/>
          </a:xfrm>
          <a:prstGeom prst="rect">
            <a:avLst/>
          </a:prstGeom>
        </p:spPr>
      </p:pic>
      <p:sp>
        <p:nvSpPr>
          <p:cNvPr id="6" name="Google Shape;365;p57">
            <a:extLst>
              <a:ext uri="{FF2B5EF4-FFF2-40B4-BE49-F238E27FC236}">
                <a16:creationId xmlns:a16="http://schemas.microsoft.com/office/drawing/2014/main" id="{4F3BD1B0-1151-9F40-1F3B-47AF4180B73D}"/>
              </a:ext>
            </a:extLst>
          </p:cNvPr>
          <p:cNvSpPr txBox="1"/>
          <p:nvPr/>
        </p:nvSpPr>
        <p:spPr>
          <a:xfrm>
            <a:off x="2130299" y="2495597"/>
            <a:ext cx="488340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</a:rPr>
              <a:t>Perhitungan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Metrik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i="1" dirty="0">
                <a:solidFill>
                  <a:srgbClr val="FFFFFF"/>
                </a:solidFill>
              </a:rPr>
              <a:t>Centrality </a:t>
            </a:r>
            <a:r>
              <a:rPr lang="en-US" sz="1000" dirty="0">
                <a:solidFill>
                  <a:srgbClr val="FFFFFF"/>
                </a:solidFill>
              </a:rPr>
              <a:t>pada</a:t>
            </a:r>
            <a:r>
              <a:rPr lang="en-US" sz="1000" i="1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Ruangguru</a:t>
            </a:r>
            <a:endParaRPr sz="1000" b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2E7A61-8367-5616-D4F7-72A88E9DA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888" y="2924107"/>
            <a:ext cx="4526223" cy="1548760"/>
          </a:xfrm>
          <a:prstGeom prst="rect">
            <a:avLst/>
          </a:prstGeom>
        </p:spPr>
      </p:pic>
      <p:sp>
        <p:nvSpPr>
          <p:cNvPr id="9" name="Google Shape;365;p57">
            <a:extLst>
              <a:ext uri="{FF2B5EF4-FFF2-40B4-BE49-F238E27FC236}">
                <a16:creationId xmlns:a16="http://schemas.microsoft.com/office/drawing/2014/main" id="{E84FEAF8-F1A3-4504-9FA0-432651F48266}"/>
              </a:ext>
            </a:extLst>
          </p:cNvPr>
          <p:cNvSpPr txBox="1"/>
          <p:nvPr/>
        </p:nvSpPr>
        <p:spPr>
          <a:xfrm>
            <a:off x="2130299" y="4472867"/>
            <a:ext cx="488340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</a:rPr>
              <a:t>Perhitungan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Metrik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i="1" dirty="0">
                <a:solidFill>
                  <a:srgbClr val="FFFFFF"/>
                </a:solidFill>
              </a:rPr>
              <a:t>Centrality </a:t>
            </a:r>
            <a:r>
              <a:rPr lang="en-US" sz="1000" dirty="0">
                <a:solidFill>
                  <a:srgbClr val="FFFFFF"/>
                </a:solidFill>
              </a:rPr>
              <a:t>pada</a:t>
            </a:r>
            <a:r>
              <a:rPr lang="en-US" sz="1000" i="1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Zenius</a:t>
            </a:r>
            <a:endParaRPr sz="1000" b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359599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>
            <a:spLocks noGrp="1"/>
          </p:cNvSpPr>
          <p:nvPr>
            <p:ph type="ctrTitle"/>
          </p:nvPr>
        </p:nvSpPr>
        <p:spPr>
          <a:xfrm flipH="1">
            <a:off x="305603" y="13367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KESIMPULAN &amp; SARAN</a:t>
            </a:r>
            <a:endParaRPr dirty="0"/>
          </a:p>
        </p:txBody>
      </p:sp>
      <p:sp>
        <p:nvSpPr>
          <p:cNvPr id="416" name="Google Shape;416;p64"/>
          <p:cNvSpPr txBox="1">
            <a:spLocks noGrp="1"/>
          </p:cNvSpPr>
          <p:nvPr>
            <p:ph type="title" idx="2"/>
          </p:nvPr>
        </p:nvSpPr>
        <p:spPr>
          <a:xfrm flipH="1">
            <a:off x="305603" y="10249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 dirty="0"/>
              <a:t>0</a:t>
            </a:r>
            <a:r>
              <a:rPr lang="en-US" dirty="0"/>
              <a:t>5</a:t>
            </a:r>
            <a:endParaRPr dirty="0"/>
          </a:p>
        </p:txBody>
      </p:sp>
      <p:cxnSp>
        <p:nvCxnSpPr>
          <p:cNvPr id="417" name="Google Shape;417;p6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21065639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Kesimpulan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1"/>
          <p:cNvSpPr txBox="1">
            <a:spLocks noGrp="1"/>
          </p:cNvSpPr>
          <p:nvPr>
            <p:ph type="body" idx="4294967295"/>
          </p:nvPr>
        </p:nvSpPr>
        <p:spPr>
          <a:xfrm>
            <a:off x="374848" y="897432"/>
            <a:ext cx="8280900" cy="394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0" algn="just">
              <a:lnSpc>
                <a:spcPct val="107000"/>
              </a:lnSpc>
              <a:spcAft>
                <a:spcPts val="800"/>
              </a:spcAft>
              <a:buNone/>
              <a:tabLst>
                <a:tab pos="450215" algn="l"/>
              </a:tabLst>
            </a:pP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analisis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hasil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penelitian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bab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sebelumnya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disimpulkan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bahwa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:</a:t>
            </a:r>
            <a:endParaRPr lang="en-ID" sz="13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  <a:tabLst>
                <a:tab pos="450215" algn="l"/>
              </a:tabLst>
            </a:pP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Implementasi SNA dalam menganalisis karakteristik suatu jaringan sosial dapat menggunakan metrik 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properties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Berdasarkan hasil perhitungan dan perbandingan metrik 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properties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telah dilakukan pada tahapan sebelumnya, jaringan percakapan pengguna Twitter mengenai perusahaan 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edtech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yang paling unggul adalah Zenius dengan total lima dari delapan metrik.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unggul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metrik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density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modularity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diameter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average path length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dan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connected components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Hal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menunjukkan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bahwa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pergerakan </a:t>
            </a:r>
            <a:r>
              <a:rPr lang="id-ID" sz="1300" i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trend</a:t>
            </a:r>
            <a:r>
              <a:rPr lang="id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jumlah percakapan pengguna Twitter mengenai kedua perusahaan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edtech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1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Juli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2021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sampai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30 September 2021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tidak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berbanding lurus dengan kualitas karakteristik jaringan sosial yang terbentuk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  <a:tabLst>
                <a:tab pos="450215" algn="l"/>
              </a:tabLst>
            </a:pPr>
            <a:endParaRPr lang="en-ID" sz="13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0215" algn="l"/>
              </a:tabLst>
            </a:pP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Implementasi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SNA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mengidentifikasi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Twitter yang paling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berpengaruh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(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)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antara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semua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lain yang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suatu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menggunakan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metrik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centrality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Melalui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perhitungan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metrik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degree centrality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betweenness centrality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closeness centrality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dan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eigenvector centrality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telah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dilakukan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tahapan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sebelumnya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didapatkan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masing-masing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adalah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schfess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subschfess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dan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sbmptnfess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Sedangkan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adalah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schfess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zenius_oliv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Selain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akun-akun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juga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merupakan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kelompok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besar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(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kelompok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mempunyai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persentase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anggota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sama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1,00 %) di masing-masing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Hal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menunjukkan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bahwa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selain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berpengaruh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penyebaran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kepada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kelompok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juga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berpengaruh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penyebaran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seluruh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id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en-ID" sz="13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7557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Saran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1"/>
          <p:cNvSpPr txBox="1">
            <a:spLocks noGrp="1"/>
          </p:cNvSpPr>
          <p:nvPr>
            <p:ph type="body" idx="4294967295"/>
          </p:nvPr>
        </p:nvSpPr>
        <p:spPr>
          <a:xfrm>
            <a:off x="374848" y="897432"/>
            <a:ext cx="8280900" cy="394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hasil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analisis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penelitian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tahapan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sebelumnya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terdapat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beberapa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saran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bagi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Twitter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aktif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lagi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melakukan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engagement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interaksi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followers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dimiliki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Seperti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sering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mengunggah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tweet 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menarik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mengadakan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marketing campaign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mengikutsertakan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followers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orang lain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untuk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bergabung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Sehingga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percakapan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antara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Twitter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mengenai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tidak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hanya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mengalami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peningkatan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trend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tetapi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juga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membentuk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sosial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kualitas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karakteristik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unggul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dibandingkan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pesaing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 juga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melakukan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kerja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sama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sehingga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menyebarkan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cepat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luas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Twitter.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Setelah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ditelusuri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lanjut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akun-akun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merupakan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merupakan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akun-akun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komunitas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anak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sekolah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pelajar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Indonesia 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berisi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seputar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dunia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pendidikan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Perusahaan juga dapat menyertakan 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stakeholders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dalam berinteraksi dengan pengguna Twitter. Salah satu pengguna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yang mempunyai nilai metrik 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centrality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yang cukup tinggi pada masing-masing jaringan adalah pengguna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dengan nama akun sabdaps dan imanusman. Setelah ditelusuri lebih lanjut, kedua akun tersebut merupakan 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founder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dari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 dan Ruangguru. Hal ini menunjukkan bahwa cukup banyak pengguna Twitter yang berinteraksi dengan sosok yang merepresentasikan perusahaan.</a:t>
            </a:r>
            <a:endParaRPr lang="en-ID" sz="13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9945229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Saran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1"/>
          <p:cNvSpPr txBox="1">
            <a:spLocks noGrp="1"/>
          </p:cNvSpPr>
          <p:nvPr>
            <p:ph type="body" idx="4294967295"/>
          </p:nvPr>
        </p:nvSpPr>
        <p:spPr>
          <a:xfrm>
            <a:off x="374848" y="897432"/>
            <a:ext cx="8280900" cy="394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Saran yang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diberikan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untuk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perbaikan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penilitian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selanjutnya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antara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lain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: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Mengambil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data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dari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situs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jejaring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sosial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lain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kata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kunci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variatif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dan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memperpanjang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rentang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waktu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pengambilan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data. 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menerapkan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metode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SNA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studi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kasus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berbeda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menambahkan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metrik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dari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metode-metode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lainnya</a:t>
            </a:r>
            <a:r>
              <a:rPr lang="it-IT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0471061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6DCFE1-21D1-9FF6-2E30-1FA210D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60" y="117949"/>
            <a:ext cx="8301608" cy="479110"/>
          </a:xfrm>
        </p:spPr>
        <p:txBody>
          <a:bodyPr/>
          <a:lstStyle/>
          <a:p>
            <a:pPr algn="ctr"/>
            <a:r>
              <a:rPr lang="en-US" dirty="0"/>
              <a:t>Daftar Pustaka</a:t>
            </a:r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D5BBE1-F780-9C32-A2EC-B8E6253C1E5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4848" y="597059"/>
            <a:ext cx="8280920" cy="4188937"/>
          </a:xfrm>
        </p:spPr>
        <p:txBody>
          <a:bodyPr>
            <a:noAutofit/>
          </a:bodyPr>
          <a:lstStyle/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Antoniadis, I., &amp;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Charmantzi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A. (2016). Social network analysis and social capital in marketing: theory and practical implementation.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International journal of technology marketing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11(3), 344-359.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Bhardwaj, R., Yarrow, N., &amp; Cali, M. (2020).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EdTech in Indonesia : Ready for Take-off?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Washington DC.: World Bank.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Community detection for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Community detection for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NetworkX’s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documentation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Community detection for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https://python-louvain.readthedocs.io/en/latest/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18 Januari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GB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Fornito</a:t>
            </a:r>
            <a:r>
              <a:rPr kumimoji="0" lang="en-GB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A., </a:t>
            </a:r>
            <a:r>
              <a:rPr kumimoji="0" lang="en-GB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Zalesky</a:t>
            </a:r>
            <a:r>
              <a:rPr kumimoji="0" lang="en-GB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A., &amp; </a:t>
            </a:r>
            <a:r>
              <a:rPr kumimoji="0" lang="en-GB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Bullmore</a:t>
            </a:r>
            <a:r>
              <a:rPr kumimoji="0" lang="en-GB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E. (2016).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Fundamentals of brain network analysis.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USA: Academic Press.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Gephi.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Learn how to use Gephi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Gephi: https://gephi.org/users/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19 Januari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nb-NO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Han, J., Pei, J., &amp; Kamber, M. (2011).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Data mining: concepts and techniques.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USA: Elsevier.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Hartsfield, N., &amp;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Ringel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G. (2013).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Pearls in graph theory: a comprehensive introduction.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USA: Dover Publication, Inc.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Himelboim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I., &amp; Golan, G. J. (2019). A social networks approach to viral advertising: The role of primary, contextual, and low influencers. </a:t>
            </a:r>
            <a:r>
              <a:rPr kumimoji="0" lang="it-IT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Social Media+ Society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5(3): 1-13.</a:t>
            </a:r>
            <a:endParaRPr kumimoji="0" lang="it-IT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Litterio, A. M., Nantes, E. A., </a:t>
            </a:r>
            <a:r>
              <a:rPr kumimoji="0" lang="it-IT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Larrosa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J. M., &amp; </a:t>
            </a:r>
            <a:r>
              <a:rPr kumimoji="0" lang="it-IT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Gómez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L. J. (2017). 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Marketing and social networks: a criterion for detecting opinion leaders.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European Journal of Management and Business Economics.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26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(3)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47-366.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Mollett, A., Moran, D., &amp; Dunleavy, P. (2011).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Using Twitter in university research, teaching and impact activities.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London: LSE Public Policy Group.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Science. (2021).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Science by Albert-László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Barabási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Network Science: http://networksciencebook.com/ 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09 November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Software for Complex Networks —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2.6.2 documentation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: https://networkx.org/documentation/stable/index.html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18 Januari 2022. 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Pandas.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pandas documentation — pandas 1.3.5 documentation.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Retrieved from Pandas: https://pandas.pydata.org/docs/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18 Januari 2018. 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it-IT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(2021). </a:t>
            </a:r>
            <a:r>
              <a:rPr kumimoji="0" lang="it-IT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Aplikasi</a:t>
            </a:r>
            <a:r>
              <a:rPr kumimoji="0" lang="it-IT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kumimoji="0" lang="it-IT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Bimbingan</a:t>
            </a:r>
            <a:r>
              <a:rPr kumimoji="0" lang="it-IT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Online #1 di Indonesia | </a:t>
            </a:r>
            <a:r>
              <a:rPr kumimoji="0" lang="it-IT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Retrieved from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https://www.ruangguru.com/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23 September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(2021, 23 September).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About -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Education 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https://www.zenius.net/about/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23 September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D" sz="1100" dirty="0"/>
          </a:p>
        </p:txBody>
      </p:sp>
    </p:spTree>
    <p:extLst>
      <p:ext uri="{BB962C8B-B14F-4D97-AF65-F5344CB8AC3E}">
        <p14:creationId xmlns:p14="http://schemas.microsoft.com/office/powerpoint/2010/main" val="2990022131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 txBox="1">
            <a:spLocks noGrp="1"/>
          </p:cNvSpPr>
          <p:nvPr>
            <p:ph type="ctrTitle"/>
          </p:nvPr>
        </p:nvSpPr>
        <p:spPr>
          <a:xfrm flipH="1">
            <a:off x="408510" y="206070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TERIMA KASIH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Peningkatan Penetrasi Internet dan Munculnya Platform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Educational Technology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Edtech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di Indonesia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0"/>
          <p:cNvSpPr txBox="1">
            <a:spLocks noGrp="1"/>
          </p:cNvSpPr>
          <p:nvPr>
            <p:ph type="body" idx="4294967295"/>
          </p:nvPr>
        </p:nvSpPr>
        <p:spPr>
          <a:xfrm>
            <a:off x="374848" y="81307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Sektor </a:t>
            </a:r>
            <a:r>
              <a:rPr lang="id" sz="1500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edtech </a:t>
            </a:r>
            <a:r>
              <a:rPr lang="id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di Indonesia masih dalam fase pertumbuhan.</a:t>
            </a:r>
            <a:endParaRPr sz="15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endParaRPr sz="15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2685" y="1336665"/>
            <a:ext cx="6252480" cy="307885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0"/>
          <p:cNvSpPr txBox="1"/>
          <p:nvPr/>
        </p:nvSpPr>
        <p:spPr>
          <a:xfrm>
            <a:off x="3275329" y="4462722"/>
            <a:ext cx="2467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(Sumber Data: World Bank Tahun 2020)</a:t>
            </a:r>
            <a:endParaRPr sz="10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Dua Perusahaan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Edtech 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yang Menonjol di Indonesia: Ruangguru &amp; Zenius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1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 hal pertumbuhan pengguna aplikasi dan pengikut di media sosial Twitter.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3476246" y="4297728"/>
            <a:ext cx="2191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(Sumber Data: Twitter Tahun 2021)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1956" y="1487512"/>
            <a:ext cx="4874088" cy="2810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Durasi Pengamatan Data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3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Apakah pergerakan </a:t>
            </a:r>
            <a:r>
              <a:rPr lang="id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trend</a:t>
            </a:r>
            <a:r>
              <a:rPr lang="id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berbanding lurus dengan kualitas karakteristik jaringan sosial yang terbentuk?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55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3773370" y="4418133"/>
            <a:ext cx="2191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(Sumber Data: Twitter Tahun 2021)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9146" y="1502952"/>
            <a:ext cx="6012324" cy="2968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Google Shape;240;p45"/>
          <p:cNvCxnSpPr/>
          <p:nvPr/>
        </p:nvCxnSpPr>
        <p:spPr>
          <a:xfrm rot="10800000">
            <a:off x="7697530" y="2949500"/>
            <a:ext cx="161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" name="Google Shape;241;p45"/>
          <p:cNvCxnSpPr/>
          <p:nvPr/>
        </p:nvCxnSpPr>
        <p:spPr>
          <a:xfrm rot="10800000">
            <a:off x="-48642" y="2148175"/>
            <a:ext cx="148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" name="Google Shape;242;p45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5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"/>
              <a:t>RUMUSAN MASALAH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4" name="Google Shape;244;p45"/>
          <p:cNvSpPr/>
          <p:nvPr/>
        </p:nvSpPr>
        <p:spPr>
          <a:xfrm rot="5400000">
            <a:off x="1952550" y="847150"/>
            <a:ext cx="1590000" cy="2631000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5"/>
          <p:cNvSpPr txBox="1">
            <a:spLocks noGrp="1"/>
          </p:cNvSpPr>
          <p:nvPr>
            <p:ph type="subTitle" idx="1"/>
          </p:nvPr>
        </p:nvSpPr>
        <p:spPr>
          <a:xfrm>
            <a:off x="1442192" y="1367650"/>
            <a:ext cx="2539858" cy="138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Bagaimana implementasi SNA 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menganalisis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karakteristik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berdasarkan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percakapan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Twitter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mengenai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Ruangguru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Zenius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? 	</a:t>
            </a:r>
            <a:endParaRPr sz="15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5"/>
          <p:cNvSpPr txBox="1">
            <a:spLocks noGrp="1"/>
          </p:cNvSpPr>
          <p:nvPr>
            <p:ph type="subTitle" idx="4"/>
          </p:nvPr>
        </p:nvSpPr>
        <p:spPr>
          <a:xfrm>
            <a:off x="5068630" y="2247775"/>
            <a:ext cx="2628900" cy="17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Bagaimana implementasi SNA 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mengidentifikasi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yang paling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berpengaruh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500" i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key actor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) di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percakapan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Twitter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mengenai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Ruangguru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Zenius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endParaRPr sz="15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45"/>
          <p:cNvSpPr/>
          <p:nvPr/>
        </p:nvSpPr>
        <p:spPr>
          <a:xfrm>
            <a:off x="245981" y="3516648"/>
            <a:ext cx="3437738" cy="1325409"/>
          </a:xfrm>
          <a:prstGeom prst="roundRect">
            <a:avLst>
              <a:gd name="adj" fmla="val 16667"/>
            </a:avLst>
          </a:prstGeom>
          <a:solidFill>
            <a:srgbClr val="667E92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Batasan Masalah:</a:t>
            </a:r>
            <a:endParaRPr sz="1400" b="0" i="0" u="none" strike="noStrike" cap="none" dirty="0">
              <a:solidFill>
                <a:srgbClr val="E1E7E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7EC"/>
              </a:buClr>
              <a:buSzPts val="1400"/>
              <a:buFont typeface="Calibri"/>
              <a:buAutoNum type="arabicPeriod"/>
            </a:pPr>
            <a:r>
              <a:rPr lang="en-US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id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ata kunci: “zenius” dan “ruangguru</a:t>
            </a:r>
            <a:r>
              <a:rPr lang="en-US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id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d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sejak 1 Juli </a:t>
            </a:r>
            <a:r>
              <a:rPr lang="en-US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2021 </a:t>
            </a:r>
            <a:r>
              <a:rPr lang="en-US" sz="1400" b="0" i="0" u="none" strike="noStrike" cap="none" dirty="0" err="1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s.d.</a:t>
            </a:r>
            <a:r>
              <a:rPr lang="id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 4 Oktober 2021</a:t>
            </a:r>
            <a:endParaRPr sz="1400" b="0" i="0" u="none" strike="noStrike" cap="none" dirty="0">
              <a:solidFill>
                <a:srgbClr val="E1E7E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7EC"/>
              </a:buClr>
              <a:buSzPts val="1400"/>
              <a:buFont typeface="Calibri"/>
              <a:buAutoNum type="arabicPeriod"/>
            </a:pPr>
            <a:r>
              <a:rPr lang="en-US" sz="1400" b="0" i="0" u="none" strike="noStrike" cap="none" dirty="0" err="1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Jenis</a:t>
            </a:r>
            <a:r>
              <a:rPr lang="en-US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id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nteraksi </a:t>
            </a:r>
            <a:r>
              <a:rPr lang="id" sz="1400" b="0" i="1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reply</a:t>
            </a:r>
            <a:endParaRPr lang="en-US" sz="1400" b="0" i="1" u="none" strike="noStrike" cap="none" dirty="0">
              <a:solidFill>
                <a:srgbClr val="E1E7E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7EC"/>
              </a:buClr>
              <a:buSzPts val="1400"/>
              <a:buFont typeface="Calibri"/>
              <a:buAutoNum type="arabicPeriod"/>
            </a:pPr>
            <a:r>
              <a:rPr lang="en-US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Graf </a:t>
            </a:r>
            <a:r>
              <a:rPr lang="en-US" dirty="0" err="1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tak</a:t>
            </a:r>
            <a:r>
              <a:rPr lang="en-US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berarah</a:t>
            </a:r>
            <a:r>
              <a:rPr lang="en-US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i="1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undirected graph</a:t>
            </a:r>
            <a:r>
              <a:rPr lang="en-US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00" b="0" u="none" strike="noStrike" cap="none" dirty="0">
              <a:solidFill>
                <a:srgbClr val="E1E7E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7EC"/>
              </a:buClr>
              <a:buSzPts val="1400"/>
              <a:buFont typeface="Calibri"/>
              <a:buAutoNum type="arabicPeriod"/>
            </a:pPr>
            <a:r>
              <a:rPr lang="en-US" sz="1400" b="0" u="none" strike="noStrike" cap="none" dirty="0" err="1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Metode</a:t>
            </a:r>
            <a:r>
              <a:rPr lang="en-US" sz="1400" b="0" i="1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d" sz="1400" b="0" i="1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Scrapping</a:t>
            </a:r>
            <a:endParaRPr sz="1400" b="0" i="0" u="none" strike="noStrike" cap="none" dirty="0">
              <a:solidFill>
                <a:srgbClr val="E1E7E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46"/>
          <p:cNvCxnSpPr/>
          <p:nvPr/>
        </p:nvCxnSpPr>
        <p:spPr>
          <a:xfrm rot="10800000">
            <a:off x="7697530" y="2949500"/>
            <a:ext cx="161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46"/>
          <p:cNvCxnSpPr/>
          <p:nvPr/>
        </p:nvCxnSpPr>
        <p:spPr>
          <a:xfrm rot="10800000">
            <a:off x="-48642" y="2148175"/>
            <a:ext cx="148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" name="Google Shape;254;p46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6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"/>
              <a:t>TUJUAN PENELITIAN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6" name="Google Shape;256;p46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6"/>
          <p:cNvSpPr txBox="1">
            <a:spLocks noGrp="1"/>
          </p:cNvSpPr>
          <p:nvPr>
            <p:ph type="subTitle" idx="1"/>
          </p:nvPr>
        </p:nvSpPr>
        <p:spPr>
          <a:xfrm>
            <a:off x="1583596" y="1465225"/>
            <a:ext cx="2326200" cy="15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Menganalisis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karakteristik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percakapan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Twitter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mengenai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Ruangguru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Zenius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menggunakan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metrik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i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network properties</a:t>
            </a:r>
            <a:endParaRPr sz="15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6"/>
          <p:cNvSpPr txBox="1">
            <a:spLocks noGrp="1"/>
          </p:cNvSpPr>
          <p:nvPr>
            <p:ph type="subTitle" idx="4"/>
          </p:nvPr>
        </p:nvSpPr>
        <p:spPr>
          <a:xfrm>
            <a:off x="5140173" y="2148175"/>
            <a:ext cx="2494369" cy="174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Mengidentifikasi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Twitter yang paling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berpengaruh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i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(key actor)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percakapan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mengenai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Ruangguru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Zenius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di Twitter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menggunakan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metrik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i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centrality</a:t>
            </a:r>
            <a:endParaRPr sz="1500" i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47"/>
          <p:cNvCxnSpPr/>
          <p:nvPr/>
        </p:nvCxnSpPr>
        <p:spPr>
          <a:xfrm rot="10800000">
            <a:off x="7697530" y="2949500"/>
            <a:ext cx="161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264;p47"/>
          <p:cNvCxnSpPr/>
          <p:nvPr/>
        </p:nvCxnSpPr>
        <p:spPr>
          <a:xfrm rot="10800000">
            <a:off x="-48642" y="2148175"/>
            <a:ext cx="148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47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7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"/>
              <a:t>MANFAAT PENELITIAN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7" name="Google Shape;267;p47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7"/>
          <p:cNvSpPr txBox="1">
            <a:spLocks noGrp="1"/>
          </p:cNvSpPr>
          <p:nvPr>
            <p:ph type="subTitle" idx="1"/>
          </p:nvPr>
        </p:nvSpPr>
        <p:spPr>
          <a:xfrm>
            <a:off x="1584450" y="1598650"/>
            <a:ext cx="2326200" cy="15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" sz="1500" b="1" u="sng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Perusahaan:</a:t>
            </a:r>
            <a:endParaRPr sz="1500" b="1" u="sng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" sz="15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Memberikan saran atau rekomendasi untuk meningkatkan strategi pemasaran perusahan</a:t>
            </a:r>
            <a:endParaRPr sz="15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7"/>
          <p:cNvSpPr txBox="1">
            <a:spLocks noGrp="1"/>
          </p:cNvSpPr>
          <p:nvPr>
            <p:ph type="subTitle" idx="4"/>
          </p:nvPr>
        </p:nvSpPr>
        <p:spPr>
          <a:xfrm>
            <a:off x="5072900" y="2221975"/>
            <a:ext cx="2628900" cy="18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" sz="1500" b="1" u="sng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Akademik &amp; Penelitian:</a:t>
            </a:r>
            <a:endParaRPr sz="1500" b="1" u="sng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Mengetahui dan memahami pendekatan SNA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menganalisis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struktur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suatu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terbentuk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berdasarkan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interaksi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media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endParaRPr sz="15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1815</Words>
  <Application>Microsoft Office PowerPoint</Application>
  <PresentationFormat>On-screen Show (16:9)</PresentationFormat>
  <Paragraphs>132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Roboto Condensed Light</vt:lpstr>
      <vt:lpstr>Calibri</vt:lpstr>
      <vt:lpstr>Squada One</vt:lpstr>
      <vt:lpstr>Roboto Condensed</vt:lpstr>
      <vt:lpstr>Times New Roman</vt:lpstr>
      <vt:lpstr>Fira Sans Extra Condensed Medium</vt:lpstr>
      <vt:lpstr>Exo 2</vt:lpstr>
      <vt:lpstr>Arial</vt:lpstr>
      <vt:lpstr>Catamaran</vt:lpstr>
      <vt:lpstr>Tech Newsletter by Slidesgo</vt:lpstr>
      <vt:lpstr>1_Tech Newsletter by Slidesgo</vt:lpstr>
      <vt:lpstr>ANALISIS INTERAKSI PENGGUNA TWITTER MENGENAI BISNIS EDUCATIONAL TECHNOLOGY MENGGUNAKAN PENDEKATAN SOCIAL NETWORK ANALYSIS (STUDI KASUS: RUANGGURU DAN ZENIUS)</vt:lpstr>
      <vt:lpstr>DAFTAR ISI</vt:lpstr>
      <vt:lpstr>PENDAHULUAN</vt:lpstr>
      <vt:lpstr>Peningkatan Penetrasi Internet dan Munculnya Platform Educational Technology (Edtech) di Indonesia</vt:lpstr>
      <vt:lpstr>Dua Perusahaan Edtech yang Menonjol di Indonesia: Ruangguru &amp; Zenius</vt:lpstr>
      <vt:lpstr>Durasi Pengamatan Data</vt:lpstr>
      <vt:lpstr>RUMUSAN MASALAH</vt:lpstr>
      <vt:lpstr>TUJUAN PENELITIAN</vt:lpstr>
      <vt:lpstr>MANFAAT PENELITIAN</vt:lpstr>
      <vt:lpstr>TINJAUAN PUSTAKA</vt:lpstr>
      <vt:lpstr>Penelitian Terdahulu</vt:lpstr>
      <vt:lpstr>Social Network Analysis (SNA)</vt:lpstr>
      <vt:lpstr>Metrik pada SNA</vt:lpstr>
      <vt:lpstr>Network Properties: Size &amp; Order</vt:lpstr>
      <vt:lpstr>Network Properties: Density</vt:lpstr>
      <vt:lpstr>Network Properties: Modularity</vt:lpstr>
      <vt:lpstr>Network Properties: Diameter</vt:lpstr>
      <vt:lpstr>Network Properties: Average Path Length</vt:lpstr>
      <vt:lpstr>PowerPoint Presentation</vt:lpstr>
      <vt:lpstr>Centrality: Degree</vt:lpstr>
      <vt:lpstr>Centrality: Betweenness</vt:lpstr>
      <vt:lpstr>Centrality: Closeness</vt:lpstr>
      <vt:lpstr>Centrality: Eigenvector</vt:lpstr>
      <vt:lpstr>Deskripsi Metrik Network Properties &amp; Centrality</vt:lpstr>
      <vt:lpstr>METODE PENELITIAN</vt:lpstr>
      <vt:lpstr>Langkah-Langkah Penelitian</vt:lpstr>
      <vt:lpstr>PowerPoint Presentation</vt:lpstr>
      <vt:lpstr>HASIL &amp; PEMBAHASAN</vt:lpstr>
      <vt:lpstr>Visualisasi Model Jaringan</vt:lpstr>
      <vt:lpstr>Hasil Perhitungan Metrik Network Properties pada  Jaringan Ruangguru &amp; Zenius</vt:lpstr>
      <vt:lpstr>Seluruh Hasil Perhitungan Metrik Centrality  pada Jaringan Ruangguru dan Zenius</vt:lpstr>
      <vt:lpstr>KESIMPULAN &amp; SARAN</vt:lpstr>
      <vt:lpstr>Kesimpulan</vt:lpstr>
      <vt:lpstr>Saran</vt:lpstr>
      <vt:lpstr>Saran</vt:lpstr>
      <vt:lpstr>Daftar Pustaka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ANALISIS INTERAKSI PENGGUNA TWITTER MENGENAI BISNIS EDUCATIONAL TECHNOLOGY MENGGUNAKAN PENDEKATAN SOCIAL NETWORK ANALYSIS (STUDI KASUS: RUANGGURU DAN ZENIUS)</dc:title>
  <cp:lastModifiedBy>Adrian Maulana Muhammad</cp:lastModifiedBy>
  <cp:revision>62</cp:revision>
  <dcterms:modified xsi:type="dcterms:W3CDTF">2022-06-13T12:49:31Z</dcterms:modified>
</cp:coreProperties>
</file>